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91" r:id="rId2"/>
    <p:sldId id="292" r:id="rId3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229242"/>
            <a:ext cx="22961600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B0F0"/>
                </a:solidFill>
              </a:rPr>
              <a:t>Capítulo </a:t>
            </a:r>
            <a:r>
              <a:rPr lang="es-ES" sz="5400" b="1" dirty="0" smtClean="0">
                <a:solidFill>
                  <a:srgbClr val="00B0F0"/>
                </a:solidFill>
              </a:rPr>
              <a:t>9 Teoría</a:t>
            </a:r>
            <a:r>
              <a:rPr lang="es-ES" sz="5400" b="1" dirty="0">
                <a:solidFill>
                  <a:srgbClr val="00B0F0"/>
                </a:solidFill>
              </a:rPr>
              <a:t>, prueba y puesta en servicio de los </a:t>
            </a:r>
            <a:r>
              <a:rPr lang="es-ES" sz="5400" b="1" dirty="0" smtClean="0">
                <a:solidFill>
                  <a:srgbClr val="00B0F0"/>
                </a:solidFill>
              </a:rPr>
              <a:t>pararrayos </a:t>
            </a:r>
            <a:r>
              <a:rPr lang="es-ES" sz="5400" b="1" dirty="0">
                <a:solidFill>
                  <a:srgbClr val="00B0F0"/>
                </a:solidFill>
              </a:rPr>
              <a:t>de sobretensión </a:t>
            </a:r>
            <a:r>
              <a:rPr lang="es-ES" sz="5400" b="1" dirty="0" smtClean="0">
                <a:solidFill>
                  <a:srgbClr val="00B0F0"/>
                </a:solidFill>
              </a:rPr>
              <a:t>(</a:t>
            </a:r>
            <a:r>
              <a:rPr lang="es-ES" sz="5400" b="1" dirty="0">
                <a:solidFill>
                  <a:srgbClr val="00B0F0"/>
                </a:solidFill>
              </a:rPr>
              <a:t>Descargadores)</a:t>
            </a:r>
          </a:p>
          <a:p>
            <a:pPr algn="just"/>
            <a:r>
              <a:rPr lang="es-ES" sz="2800" b="1" dirty="0"/>
              <a:t>9.1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descargador de sobretensión protege el equipo del </a:t>
            </a:r>
            <a:r>
              <a:rPr lang="es-ES" sz="2800" dirty="0" smtClean="0"/>
              <a:t>sistema</a:t>
            </a:r>
            <a:r>
              <a:rPr lang="es-ES" sz="2800" dirty="0"/>
              <a:t>, como transformadores y líneas de transmisión, de </a:t>
            </a:r>
            <a:r>
              <a:rPr lang="es-ES" sz="2800" dirty="0" smtClean="0"/>
              <a:t>una </a:t>
            </a:r>
            <a:r>
              <a:rPr lang="es-ES" sz="2800" dirty="0"/>
              <a:t>tensión excesiva y/o sobretensión causada por rayos o </a:t>
            </a:r>
            <a:r>
              <a:rPr lang="es-ES" sz="2800" dirty="0" smtClean="0"/>
              <a:t>sobrecargas </a:t>
            </a:r>
            <a:r>
              <a:rPr lang="es-ES" sz="2800" dirty="0"/>
              <a:t>de conmutación. El diseño antiguo era un </a:t>
            </a:r>
            <a:r>
              <a:rPr lang="es-ES" sz="2800" dirty="0" smtClean="0"/>
              <a:t>espacio </a:t>
            </a:r>
            <a:r>
              <a:rPr lang="es-ES" sz="2800" dirty="0"/>
              <a:t>en serie con una resistencia no lineal, todo </a:t>
            </a:r>
            <a:r>
              <a:rPr lang="es-ES" sz="2800" dirty="0" smtClean="0"/>
              <a:t>encerrado </a:t>
            </a:r>
            <a:r>
              <a:rPr lang="es-ES" sz="2800" dirty="0"/>
              <a:t>en una cubierta de porcelana para su protección. </a:t>
            </a:r>
          </a:p>
          <a:p>
            <a:pPr algn="just"/>
            <a:r>
              <a:rPr lang="es-ES" sz="2800" dirty="0"/>
              <a:t>La resistencia es muy baja a alta tensión y alta a baja tensión; </a:t>
            </a:r>
            <a:r>
              <a:rPr lang="es-ES" sz="2800" dirty="0" smtClean="0"/>
              <a:t>durante </a:t>
            </a:r>
            <a:r>
              <a:rPr lang="es-ES" sz="2800" dirty="0"/>
              <a:t>altas tensiones, el espacio se enciende para </a:t>
            </a:r>
            <a:r>
              <a:rPr lang="es-ES" sz="2800" dirty="0" smtClean="0"/>
              <a:t>proteger </a:t>
            </a:r>
            <a:r>
              <a:rPr lang="es-ES" sz="2800" dirty="0"/>
              <a:t>el equipo, como se muestra en la Figura 9.1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FIGURA 9.1 Un simple descargador de sobretensiones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nuevo diseño utiliza óxido de zinc para pararrayos, que </a:t>
            </a:r>
            <a:r>
              <a:rPr lang="es-ES" sz="2800" dirty="0" smtClean="0"/>
              <a:t>tienen </a:t>
            </a:r>
            <a:r>
              <a:rPr lang="es-ES" sz="2800" dirty="0"/>
              <a:t>una característica de corriente de  tensión  no  lineal </a:t>
            </a:r>
            <a:r>
              <a:rPr lang="es-ES" sz="2800" dirty="0" smtClean="0"/>
              <a:t>como </a:t>
            </a:r>
            <a:r>
              <a:rPr lang="es-ES" sz="2800" dirty="0"/>
              <a:t>se muestra en la Figura 9.2.</a:t>
            </a:r>
          </a:p>
          <a:p>
            <a:pPr algn="just"/>
            <a:r>
              <a:rPr lang="es-ES" sz="2800" dirty="0"/>
              <a:t>En tensión normal, el descargador está en circuito abierto, </a:t>
            </a:r>
            <a:r>
              <a:rPr lang="es-ES" sz="2800" dirty="0" smtClean="0"/>
              <a:t>sin </a:t>
            </a:r>
            <a:r>
              <a:rPr lang="es-ES" sz="2800" dirty="0"/>
              <a:t>embargo, cuando se producen sobretensiones, el </a:t>
            </a:r>
            <a:r>
              <a:rPr lang="es-ES" sz="2800" dirty="0" smtClean="0"/>
              <a:t>descargador </a:t>
            </a:r>
            <a:r>
              <a:rPr lang="es-ES" sz="2800" dirty="0"/>
              <a:t>se cortocircuita para descargar la corriente y </a:t>
            </a:r>
            <a:r>
              <a:rPr lang="es-ES" sz="2800" dirty="0" smtClean="0"/>
              <a:t>proteger </a:t>
            </a:r>
            <a:r>
              <a:rPr lang="es-ES" sz="2800" dirty="0"/>
              <a:t>el equipo. Los pararrayos se aplican tanto en  el </a:t>
            </a:r>
            <a:r>
              <a:rPr lang="es-ES" sz="2800" dirty="0" smtClean="0"/>
              <a:t>(</a:t>
            </a:r>
            <a:r>
              <a:rPr lang="es-ES" sz="2800" dirty="0"/>
              <a:t>los) lado (s) del transformador (es) como en el (los) lado (s) </a:t>
            </a:r>
            <a:r>
              <a:rPr lang="es-ES" sz="2800" dirty="0" smtClean="0"/>
              <a:t>del  </a:t>
            </a:r>
            <a:r>
              <a:rPr lang="es-ES" sz="2800" dirty="0"/>
              <a:t>interruptor para proteger los  interruptores cuando está </a:t>
            </a:r>
            <a:r>
              <a:rPr lang="es-ES" sz="2800" dirty="0" smtClean="0"/>
              <a:t>en </a:t>
            </a:r>
            <a:r>
              <a:rPr lang="es-ES" sz="2800" dirty="0"/>
              <a:t>la posición abierta y durante su apertura</a:t>
            </a:r>
            <a:r>
              <a:rPr lang="es-ES" sz="2800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5089524"/>
            <a:ext cx="9550400" cy="4283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200" y="4675187"/>
            <a:ext cx="9906000" cy="690721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192000" y="6585635"/>
            <a:ext cx="31974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9.2 Descargador de sobretensiones de óxido de zinc. </a:t>
            </a:r>
          </a:p>
        </p:txBody>
      </p:sp>
    </p:spTree>
    <p:extLst>
      <p:ext uri="{BB962C8B-B14F-4D97-AF65-F5344CB8AC3E}">
        <p14:creationId xmlns:p14="http://schemas.microsoft.com/office/powerpoint/2010/main" val="1804163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229242"/>
            <a:ext cx="2296160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9.2 </a:t>
            </a:r>
            <a:r>
              <a:rPr lang="es-ES" sz="2800" b="1" dirty="0"/>
              <a:t>PRUEBA DE LOS SUPRESORES DE SOBRETENSIONES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Las mediciones de la corriente de fuga se muestran  en </a:t>
            </a:r>
            <a:r>
              <a:rPr lang="es-ES" sz="2800" dirty="0" smtClean="0"/>
              <a:t>la Figura </a:t>
            </a:r>
            <a:r>
              <a:rPr lang="es-ES" sz="2800" dirty="0"/>
              <a:t>9.3. </a:t>
            </a:r>
            <a:r>
              <a:rPr lang="es-ES" sz="2800" dirty="0" err="1"/>
              <a:t>It</a:t>
            </a:r>
            <a:r>
              <a:rPr lang="es-ES" sz="2800" dirty="0"/>
              <a:t> (A) se calcula mediante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ctr"/>
            <a:r>
              <a:rPr lang="es-ES" sz="2800" b="1" smtClean="0"/>
              <a:t>FIGURA </a:t>
            </a:r>
            <a:r>
              <a:rPr lang="es-ES" sz="2800" b="1" dirty="0"/>
              <a:t>9.3 Medidas de  corriente de  fuga.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2015268"/>
            <a:ext cx="11303000" cy="588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15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271</Words>
  <Application>Microsoft Office PowerPoint</Application>
  <PresentationFormat>Personalizado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113</cp:revision>
  <dcterms:created xsi:type="dcterms:W3CDTF">2023-01-24T22:50:25Z</dcterms:created>
  <dcterms:modified xsi:type="dcterms:W3CDTF">2023-04-09T02:21:40Z</dcterms:modified>
</cp:coreProperties>
</file>